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62850" cy="10688638"/>
  <p:notesSz cx="10688638" cy="75628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037F7B-E891-4C1B-AC43-4F968582B929}" v="1" dt="2026-08-08T09:09:55.7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50" d="100"/>
          <a:sy n="150" d="100"/>
        </p:scale>
        <p:origin x="1140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4725" y="0"/>
            <a:ext cx="4630738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22913-54D1-4EBF-9F3F-1624F6D6D191}" type="datetimeFigureOut">
              <a:t>14/08/2026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1825" y="946150"/>
            <a:ext cx="1804988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8388" y="3640138"/>
            <a:ext cx="8551862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4725" y="7183438"/>
            <a:ext cx="4630738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B1F1-D109-452D-B818-B0C52A70F6C2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5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1051560"/>
            <a:ext cx="6808470" cy="0"/>
          </a:xfrm>
          <a:prstGeom prst="line">
            <a:avLst/>
          </a:prstGeom>
          <a:noFill/>
          <a:ln w="38100">
            <a:solidFill>
              <a:srgbClr val="1F3A2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477304" y="761238"/>
            <a:ext cx="17887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16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Saison 2026 – 2027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2612513" y="175902"/>
            <a:ext cx="2424352" cy="766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3A5A44"/>
                </a:solidFill>
                <a:latin typeface="Calibri"/>
                <a:ea typeface="Calibri"/>
                <a:cs typeface="Calibri"/>
              </a:rPr>
              <a:t>OUVERTURE GÉNÉRALE
</a:t>
            </a:r>
            <a:endParaRPr lang="en-US" sz="850" dirty="0">
              <a:latin typeface="Calibri"/>
              <a:ea typeface="Calibri"/>
              <a:cs typeface="Calibri"/>
            </a:endParaRPr>
          </a:p>
          <a:p>
            <a:pPr marL="0" indent="0" algn="r">
              <a:buNone/>
            </a:pPr>
            <a:r>
              <a:rPr lang="en-US" sz="1300" b="1" dirty="0">
                <a:solidFill>
                  <a:srgbClr val="23211B"/>
                </a:solidFill>
                <a:latin typeface="Georgia"/>
                <a:ea typeface="Georgia" pitchFamily="34" charset="-122"/>
                <a:cs typeface="Georgia" pitchFamily="34" charset="-120"/>
              </a:rPr>
              <a:t>13 </a:t>
            </a:r>
            <a:r>
              <a:rPr lang="en-US" sz="1300" b="1" dirty="0" err="1">
                <a:solidFill>
                  <a:srgbClr val="23211B"/>
                </a:solidFill>
                <a:latin typeface="Georgia"/>
                <a:ea typeface="Georgia" pitchFamily="34" charset="-122"/>
                <a:cs typeface="Georgia" pitchFamily="34" charset="-120"/>
              </a:rPr>
              <a:t>septembre</a:t>
            </a:r>
            <a:r>
              <a:rPr lang="en-US" sz="1300" b="1" dirty="0">
                <a:solidFill>
                  <a:srgbClr val="23211B"/>
                </a:solidFill>
                <a:latin typeface="Georgia"/>
                <a:ea typeface="Georgia" pitchFamily="34" charset="-122"/>
                <a:cs typeface="Georgia" pitchFamily="34" charset="-120"/>
              </a:rPr>
              <a:t> 2026
</a:t>
            </a:r>
            <a:endParaRPr lang="en-US" sz="700" dirty="0">
              <a:latin typeface="Georgia"/>
              <a:ea typeface="Calibri"/>
              <a:cs typeface="Calibri"/>
            </a:endParaRPr>
          </a:p>
          <a:p>
            <a:pPr marL="0" indent="0" algn="r">
              <a:buNone/>
            </a:pPr>
            <a:endParaRPr lang="en-US" sz="850" b="1" dirty="0">
              <a:solidFill>
                <a:srgbClr val="3A5A44"/>
              </a:solidFill>
              <a:latin typeface="Calibri"/>
              <a:ea typeface="Calibri"/>
              <a:cs typeface="Calibri"/>
            </a:endParaRPr>
          </a:p>
          <a:p>
            <a:pPr marL="0" indent="0" algn="r">
              <a:buNone/>
            </a:pPr>
            <a:endParaRPr lang="en-US" sz="750" dirty="0">
              <a:solidFill>
                <a:srgbClr val="6B655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11480" y="1234440"/>
            <a:ext cx="2377440" cy="219456"/>
          </a:xfrm>
          <a:prstGeom prst="rect">
            <a:avLst/>
          </a:prstGeom>
          <a:solidFill>
            <a:srgbClr val="1F3A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411480" y="123444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L'ASSOCIATION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926079" y="1234440"/>
            <a:ext cx="4293869" cy="219456"/>
          </a:xfrm>
          <a:prstGeom prst="rect">
            <a:avLst/>
          </a:prstGeom>
          <a:solidFill>
            <a:srgbClr val="C1631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2926080" y="1234440"/>
            <a:ext cx="4224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CONSEIL D'ADMINISTRATION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11480" y="1527048"/>
            <a:ext cx="23774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521208" y="1645539"/>
            <a:ext cx="2051304" cy="1123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b="1" dirty="0">
                <a:solidFill>
                  <a:srgbClr val="1F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Agréée depuis : </a:t>
            </a:r>
            <a:r>
              <a:rPr lang="en-US" sz="10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24/04/1984
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b="1" dirty="0">
                <a:solidFill>
                  <a:srgbClr val="1F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Siège social : </a:t>
            </a:r>
            <a:r>
              <a:rPr lang="en-US" sz="10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Mairie de Mios
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b="1" dirty="0">
                <a:solidFill>
                  <a:srgbClr val="1F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: </a:t>
            </a:r>
            <a:r>
              <a:rPr lang="en-US" sz="10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accamios.fr
</a:t>
            </a:r>
            <a:endParaRPr lang="en-US" sz="1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00" b="1" dirty="0">
                <a:solidFill>
                  <a:srgbClr val="1F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 : </a:t>
            </a:r>
            <a:r>
              <a:rPr lang="en-US" sz="10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Acca Mios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926080" y="1527048"/>
            <a:ext cx="429387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2987256" y="1600200"/>
            <a:ext cx="1975104" cy="1271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Freddy Gatinois — 06 83 46 43 12</a:t>
            </a:r>
            <a:endParaRPr lang="en-US" sz="9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Anthony Dardard — 06 81 99 04 67</a:t>
            </a:r>
            <a:endParaRPr lang="en-US" sz="9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Baptiste Bazinette</a:t>
            </a:r>
            <a:endParaRPr lang="en-US" sz="9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Amandine Plantey</a:t>
            </a:r>
            <a:endParaRPr lang="en-US" sz="9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Petit gibier : Bernard Forgeron / Justin</a:t>
            </a:r>
            <a:endParaRPr lang="en-US" sz="9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Gros gibier : Anthony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924425" y="1600200"/>
            <a:ext cx="2295525" cy="1271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endParaRPr lang="en-US" sz="900" dirty="0">
              <a:solidFill>
                <a:srgbClr val="23211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35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Justin Vinuesa — 06 86 16 96 08
- Jérôme Labadie — 06 84 54 90 89
- Guillaume Pommier — réf. Lacanau Gros gibier
- Benjamin Bezeaux
- </a:t>
            </a:r>
            <a:r>
              <a:rPr lang="en-US" sz="90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Pylône</a:t>
            </a: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palombières : Cédric Blancan / Jérôme
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11480" y="3145536"/>
            <a:ext cx="2377440" cy="219456"/>
          </a:xfrm>
          <a:prstGeom prst="rect">
            <a:avLst/>
          </a:prstGeom>
          <a:solidFill>
            <a:srgbClr val="1F3A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45536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DATES PAR GIBIER</a:t>
            </a:r>
            <a:endParaRPr lang="en-US" sz="9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969986"/>
              </p:ext>
            </p:extLst>
          </p:nvPr>
        </p:nvGraphicFramePr>
        <p:xfrm>
          <a:off x="411480" y="3438144"/>
          <a:ext cx="6808471" cy="2200656"/>
        </p:xfrm>
        <a:graphic>
          <a:graphicData uri="http://schemas.openxmlformats.org/drawingml/2006/table">
            <a:tbl>
              <a:tblPr/>
              <a:tblGrid>
                <a:gridCol w="3404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2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Gibier</a:t>
                      </a:r>
                      <a:endParaRPr lang="en-US" sz="10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Ouverture</a:t>
                      </a:r>
                      <a:endParaRPr lang="en-US" sz="10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Fermeture</a:t>
                      </a:r>
                      <a:endParaRPr lang="en-US" sz="10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Faisans – perdreaux – renards – ragondins – lapins…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 septembre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 février 2027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Lièvre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 septembre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9E2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janvier 2027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Sanglier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 août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 mars 2027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Chevreuil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1er juillet 2026 · 1er juin 2027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 février 2027 · 30 juin 2027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Cerf (sous réserve de changement)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 septembre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 février 2027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Bécasse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 septembre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Cf. arrêté ministériel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Grives / Palombes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 septembre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Cf. arrêté ministériel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Shape 15"/>
          <p:cNvSpPr/>
          <p:nvPr/>
        </p:nvSpPr>
        <p:spPr>
          <a:xfrm>
            <a:off x="411480" y="5614416"/>
            <a:ext cx="6808468" cy="1005840"/>
          </a:xfrm>
          <a:prstGeom prst="rect">
            <a:avLst/>
          </a:prstGeom>
          <a:solidFill>
            <a:srgbClr val="EFEADA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9" name="Shape 16"/>
          <p:cNvSpPr/>
          <p:nvPr/>
        </p:nvSpPr>
        <p:spPr>
          <a:xfrm>
            <a:off x="411480" y="5614416"/>
            <a:ext cx="45720" cy="1005840"/>
          </a:xfrm>
          <a:prstGeom prst="rect">
            <a:avLst/>
          </a:prstGeom>
          <a:solidFill>
            <a:srgbClr val="C1631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0" name="Text 17"/>
          <p:cNvSpPr/>
          <p:nvPr/>
        </p:nvSpPr>
        <p:spPr>
          <a:xfrm>
            <a:off x="576072" y="5687568"/>
            <a:ext cx="6464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1F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7 du règlement de chasse </a:t>
            </a:r>
            <a:r>
              <a:rPr lang="en-US" sz="10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(extrait — sauf chasse à l'arc et battues sanglier) : la chasse est autorisée uniquement les samedis, dimanches et lundis, de l'ouverture générale au 30 septembre inclus, entre l'aube et le crépuscule. À partir du 1er octobre, elle est ouverte chaque jour, dans le respect de la réglementation concernant le gibier sédentaire et le gibier migrateur. Exceptionnellement, </a:t>
            </a:r>
            <a:r>
              <a:rPr lang="en-US" sz="1000" b="1" dirty="0">
                <a:solidFill>
                  <a:srgbClr val="9E2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chasse est fermée à 14h00 les vendredis de lâchers.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11480" y="6803136"/>
            <a:ext cx="2161032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19"/>
          <p:cNvSpPr/>
          <p:nvPr/>
        </p:nvSpPr>
        <p:spPr>
          <a:xfrm>
            <a:off x="502920" y="6876288"/>
            <a:ext cx="19781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Tarifs 2026 – 2027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502920" y="7150608"/>
            <a:ext cx="1978152" cy="0"/>
          </a:xfrm>
          <a:prstGeom prst="line">
            <a:avLst/>
          </a:prstGeom>
          <a:noFill/>
          <a:ln w="19050">
            <a:solidFill>
              <a:srgbClr val="A9873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1"/>
          <p:cNvSpPr/>
          <p:nvPr/>
        </p:nvSpPr>
        <p:spPr>
          <a:xfrm>
            <a:off x="521208" y="7314724"/>
            <a:ext cx="1978152" cy="10707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8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Membres de droit : </a:t>
            </a:r>
            <a:r>
              <a:rPr lang="en-US" sz="800" b="1" dirty="0">
                <a:solidFill>
                  <a:srgbClr val="C163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50 €
</a:t>
            </a:r>
            <a:endParaRPr lang="en-US" sz="8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8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(55 € sans le timbre vote FDC)</a:t>
            </a:r>
            <a:r>
              <a:rPr lang="en-US" sz="6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8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8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Membres extérieurs : </a:t>
            </a:r>
            <a:r>
              <a:rPr lang="en-US" sz="800" b="1" dirty="0">
                <a:solidFill>
                  <a:srgbClr val="C163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110 €
</a:t>
            </a:r>
            <a:endParaRPr lang="en-US" sz="8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8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(115 € sans le timbre)</a:t>
            </a:r>
            <a:r>
              <a:rPr lang="en-US" sz="6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8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8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 </a:t>
            </a:r>
            <a:r>
              <a:rPr lang="en-US" sz="80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extérieur</a:t>
            </a:r>
            <a:r>
              <a:rPr lang="en-US" sz="8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sangliers</a:t>
            </a:r>
            <a:r>
              <a:rPr lang="en-US" sz="8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uniquement</a:t>
            </a:r>
            <a:r>
              <a:rPr lang="en-US" sz="8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800" b="1" dirty="0">
                <a:solidFill>
                  <a:srgbClr val="C163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70 €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2700528" y="6803136"/>
            <a:ext cx="2161032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3"/>
          <p:cNvSpPr/>
          <p:nvPr/>
        </p:nvSpPr>
        <p:spPr>
          <a:xfrm>
            <a:off x="2791968" y="6876288"/>
            <a:ext cx="1978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Carte d'invité à la journée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2791968" y="7150608"/>
            <a:ext cx="1978152" cy="0"/>
          </a:xfrm>
          <a:prstGeom prst="line">
            <a:avLst/>
          </a:prstGeom>
          <a:noFill/>
          <a:ln w="19050">
            <a:solidFill>
              <a:srgbClr val="A9873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Text 25"/>
          <p:cNvSpPr/>
          <p:nvPr/>
        </p:nvSpPr>
        <p:spPr>
          <a:xfrm>
            <a:off x="2791968" y="7242048"/>
            <a:ext cx="197815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87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 invité doit être détenteur du permis Gironde ou national validé, avec le timbre grand gibier. L'invitant est responsable de son invité.</a:t>
            </a:r>
            <a:endParaRPr lang="en-US" sz="87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87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1 carte gratuite/an/sociétaire</a:t>
            </a:r>
            <a:endParaRPr lang="en-US" sz="87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87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5 cartes max payantes (10 €)</a:t>
            </a:r>
            <a:endParaRPr lang="en-US" sz="87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87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Gratuite en palombière</a:t>
            </a:r>
            <a:endParaRPr lang="en-US" sz="870" dirty="0"/>
          </a:p>
        </p:txBody>
      </p:sp>
      <p:sp>
        <p:nvSpPr>
          <p:cNvPr id="29" name="Shape 26"/>
          <p:cNvSpPr/>
          <p:nvPr/>
        </p:nvSpPr>
        <p:spPr>
          <a:xfrm>
            <a:off x="4989576" y="6803136"/>
            <a:ext cx="2230374" cy="1783080"/>
          </a:xfrm>
          <a:prstGeom prst="rect">
            <a:avLst/>
          </a:prstGeom>
          <a:solidFill>
            <a:srgbClr val="1F3A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0" name="Text 27"/>
          <p:cNvSpPr/>
          <p:nvPr/>
        </p:nvSpPr>
        <p:spPr>
          <a:xfrm>
            <a:off x="5081016" y="6876288"/>
            <a:ext cx="19781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Utile</a:t>
            </a:r>
            <a:endParaRPr lang="en-US" sz="1200" dirty="0"/>
          </a:p>
        </p:txBody>
      </p:sp>
      <p:sp>
        <p:nvSpPr>
          <p:cNvPr id="31" name="Shape 28"/>
          <p:cNvSpPr/>
          <p:nvPr/>
        </p:nvSpPr>
        <p:spPr>
          <a:xfrm>
            <a:off x="5081016" y="7150608"/>
            <a:ext cx="1978152" cy="0"/>
          </a:xfrm>
          <a:prstGeom prst="line">
            <a:avLst/>
          </a:prstGeom>
          <a:noFill/>
          <a:ln w="19050">
            <a:solidFill>
              <a:srgbClr val="C1631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29"/>
          <p:cNvSpPr/>
          <p:nvPr/>
        </p:nvSpPr>
        <p:spPr>
          <a:xfrm>
            <a:off x="5172075" y="7242048"/>
            <a:ext cx="1796034" cy="809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en-US" sz="950" b="1" dirty="0">
              <a:solidFill>
                <a:srgbClr val="F4D9A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endParaRPr lang="en-US" sz="950" b="1" dirty="0">
              <a:solidFill>
                <a:srgbClr val="F4D9A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F4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Gendarmerie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F4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Pompiers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F4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SAMU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FDCG : </a:t>
            </a:r>
            <a:r>
              <a:rPr lang="en-US" sz="1050" b="1" dirty="0">
                <a:solidFill>
                  <a:srgbClr val="F4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05 57 88 57 00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OFB : </a:t>
            </a:r>
            <a:r>
              <a:rPr lang="en-US" sz="1050" b="1" dirty="0">
                <a:solidFill>
                  <a:srgbClr val="F4D9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05 57 74 10 24</a:t>
            </a:r>
            <a:endParaRPr lang="en-US" sz="11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BF851B-6C54-5C05-D294-070CA85C965A}"/>
              </a:ext>
            </a:extLst>
          </p:cNvPr>
          <p:cNvSpPr txBox="1"/>
          <p:nvPr/>
        </p:nvSpPr>
        <p:spPr>
          <a:xfrm>
            <a:off x="5401709" y="91500"/>
            <a:ext cx="1770996" cy="5693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900" b="1">
                <a:solidFill>
                  <a:srgbClr val="3A5A44"/>
                </a:solidFill>
                <a:ea typeface="Calibri"/>
                <a:cs typeface="Calibri"/>
              </a:rPr>
              <a:t>FERMETURE GÉNÉRALE</a:t>
            </a:r>
            <a:br>
              <a:rPr lang="en-US" sz="900" b="1" dirty="0">
                <a:solidFill>
                  <a:srgbClr val="3A5A44"/>
                </a:solidFill>
                <a:ea typeface="Calibri"/>
                <a:cs typeface="Calibri"/>
              </a:rPr>
            </a:br>
            <a:endParaRPr lang="en-US" sz="900">
              <a:ea typeface="Calibri"/>
              <a:cs typeface="Calibri"/>
            </a:endParaRPr>
          </a:p>
          <a:p>
            <a:pPr algn="r"/>
            <a:r>
              <a:rPr lang="en-US" sz="1300" b="1" dirty="0">
                <a:solidFill>
                  <a:srgbClr val="23211B"/>
                </a:solidFill>
                <a:latin typeface="Georgia"/>
              </a:rPr>
              <a:t>28 </a:t>
            </a:r>
            <a:r>
              <a:rPr lang="en-US" sz="1300" b="1" dirty="0" err="1">
                <a:solidFill>
                  <a:srgbClr val="23211B"/>
                </a:solidFill>
                <a:latin typeface="Georgia"/>
              </a:rPr>
              <a:t>février</a:t>
            </a:r>
            <a:r>
              <a:rPr lang="en-US" sz="1300" b="1" dirty="0">
                <a:solidFill>
                  <a:srgbClr val="23211B"/>
                </a:solidFill>
                <a:latin typeface="Georgia"/>
              </a:rPr>
              <a:t> 2027</a:t>
            </a:r>
            <a:endParaRPr lang="en-US" sz="1300" dirty="0">
              <a:latin typeface="Georgi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0FABF7-85C2-17E7-C345-AC91B898A19B}"/>
              </a:ext>
            </a:extLst>
          </p:cNvPr>
          <p:cNvSpPr txBox="1"/>
          <p:nvPr/>
        </p:nvSpPr>
        <p:spPr>
          <a:xfrm>
            <a:off x="4529988" y="713767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rgbClr val="6B6558"/>
                </a:solidFill>
                <a:ea typeface="Calibri"/>
                <a:cs typeface="Calibri"/>
              </a:rPr>
              <a:t>(se reporter à </a:t>
            </a:r>
            <a:r>
              <a:rPr lang="en-US" sz="800" dirty="0" err="1">
                <a:solidFill>
                  <a:srgbClr val="6B6558"/>
                </a:solidFill>
                <a:ea typeface="Calibri"/>
                <a:cs typeface="Calibri"/>
              </a:rPr>
              <a:t>l'arrêté</a:t>
            </a:r>
            <a:r>
              <a:rPr lang="en-US" sz="800" dirty="0">
                <a:solidFill>
                  <a:srgbClr val="6B6558"/>
                </a:solidFill>
                <a:ea typeface="Calibri"/>
                <a:cs typeface="Calibri"/>
              </a:rPr>
              <a:t> </a:t>
            </a:r>
            <a:r>
              <a:rPr lang="en-US" sz="800" dirty="0" err="1">
                <a:solidFill>
                  <a:srgbClr val="6B6558"/>
                </a:solidFill>
                <a:ea typeface="Calibri"/>
                <a:cs typeface="Calibri"/>
              </a:rPr>
              <a:t>préfectoral</a:t>
            </a:r>
            <a:r>
              <a:rPr lang="en-US" sz="800" dirty="0">
                <a:solidFill>
                  <a:srgbClr val="6B6558"/>
                </a:solidFill>
                <a:ea typeface="Calibri"/>
                <a:cs typeface="Calibri"/>
              </a:rPr>
              <a:t>)</a:t>
            </a:r>
            <a:endParaRPr lang="en-US" dirty="0"/>
          </a:p>
        </p:txBody>
      </p:sp>
      <p:sp>
        <p:nvSpPr>
          <p:cNvPr id="37" name="Shape 31">
            <a:extLst>
              <a:ext uri="{FF2B5EF4-FFF2-40B4-BE49-F238E27FC236}">
                <a16:creationId xmlns:a16="http://schemas.microsoft.com/office/drawing/2014/main" id="{DD3FE1E8-ED5F-9B2F-F1C4-69AFB170E221}"/>
              </a:ext>
            </a:extLst>
          </p:cNvPr>
          <p:cNvSpPr/>
          <p:nvPr/>
        </p:nvSpPr>
        <p:spPr>
          <a:xfrm>
            <a:off x="411479" y="8677655"/>
            <a:ext cx="6808471" cy="502920"/>
          </a:xfrm>
          <a:prstGeom prst="roundRect">
            <a:avLst>
              <a:gd name="adj" fmla="val 14545"/>
            </a:avLst>
          </a:prstGeom>
          <a:solidFill>
            <a:srgbClr val="9E2B1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9" name="Text 32">
            <a:extLst>
              <a:ext uri="{FF2B5EF4-FFF2-40B4-BE49-F238E27FC236}">
                <a16:creationId xmlns:a16="http://schemas.microsoft.com/office/drawing/2014/main" id="{019A8A55-43C4-D78D-2E02-04E9D49CCDCB}"/>
              </a:ext>
            </a:extLst>
          </p:cNvPr>
          <p:cNvSpPr/>
          <p:nvPr/>
        </p:nvSpPr>
        <p:spPr>
          <a:xfrm>
            <a:off x="502920" y="8677655"/>
            <a:ext cx="65562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⚠ Une arme est toujours considérée comme chargée ! Maniez-la avec précaution.</a:t>
            </a:r>
            <a:endParaRPr lang="en-US" sz="1200" dirty="0"/>
          </a:p>
        </p:txBody>
      </p:sp>
      <p:sp>
        <p:nvSpPr>
          <p:cNvPr id="41" name="Shape 33">
            <a:extLst>
              <a:ext uri="{FF2B5EF4-FFF2-40B4-BE49-F238E27FC236}">
                <a16:creationId xmlns:a16="http://schemas.microsoft.com/office/drawing/2014/main" id="{B4C284B7-5FB7-0189-B10F-9BDAF3BAA658}"/>
              </a:ext>
            </a:extLst>
          </p:cNvPr>
          <p:cNvSpPr/>
          <p:nvPr/>
        </p:nvSpPr>
        <p:spPr>
          <a:xfrm>
            <a:off x="411479" y="9299447"/>
            <a:ext cx="6808471" cy="365760"/>
          </a:xfrm>
          <a:prstGeom prst="rect">
            <a:avLst/>
          </a:prstGeom>
          <a:solidFill>
            <a:srgbClr val="C1631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3" name="Text 34">
            <a:extLst>
              <a:ext uri="{FF2B5EF4-FFF2-40B4-BE49-F238E27FC236}">
                <a16:creationId xmlns:a16="http://schemas.microsoft.com/office/drawing/2014/main" id="{F4D36C8B-6ABE-6583-AC8B-88D21B81817E}"/>
              </a:ext>
            </a:extLst>
          </p:cNvPr>
          <p:cNvSpPr/>
          <p:nvPr/>
        </p:nvSpPr>
        <p:spPr>
          <a:xfrm>
            <a:off x="411480" y="9299447"/>
            <a:ext cx="6739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RESPECTEZ LES RÈGLES DE SÉCURITÉ ET DE COMPORTEMENT !</a:t>
            </a:r>
            <a:endParaRPr lang="en-US" sz="1300" dirty="0"/>
          </a:p>
        </p:txBody>
      </p:sp>
      <p:pic>
        <p:nvPicPr>
          <p:cNvPr id="44" name="Image 43" descr="acca_logo_crop.png">
            <a:extLst>
              <a:ext uri="{FF2B5EF4-FFF2-40B4-BE49-F238E27FC236}">
                <a16:creationId xmlns:a16="http://schemas.microsoft.com/office/drawing/2014/main" id="{9C546ED3-A0FA-24D9-48AF-73E5B768A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3662"/>
            <a:ext cx="1836189" cy="7933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914400"/>
            <a:ext cx="6739128" cy="0"/>
          </a:xfrm>
          <a:prstGeom prst="line">
            <a:avLst/>
          </a:prstGeom>
          <a:noFill/>
          <a:ln w="38100">
            <a:solidFill>
              <a:srgbClr val="1F3A2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6739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LÂCHERS &amp; RÈGLEMENTS GROS GIBIER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411480" y="594360"/>
            <a:ext cx="6739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16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ACCA Mios — Saison 2026 – 2027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" y="1078992"/>
            <a:ext cx="6739128" cy="219456"/>
          </a:xfrm>
          <a:prstGeom prst="rect">
            <a:avLst/>
          </a:prstGeom>
          <a:solidFill>
            <a:srgbClr val="C1631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411480" y="1078992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LÂCHERS DE REPEUPLEMENT — 936 FAISANS (F) · 200 PERDREAUX (P)</a:t>
            </a:r>
            <a:endParaRPr lang="en-US" sz="9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071201"/>
              </p:ext>
            </p:extLst>
          </p:nvPr>
        </p:nvGraphicFramePr>
        <p:xfrm>
          <a:off x="411480" y="1371600"/>
          <a:ext cx="6739129" cy="3521964"/>
        </p:xfrm>
        <a:graphic>
          <a:graphicData uri="http://schemas.openxmlformats.org/drawingml/2006/table">
            <a:tbl>
              <a:tblPr/>
              <a:tblGrid>
                <a:gridCol w="2021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3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39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39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39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39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Lieux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sept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 sept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 sept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oct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(mixte)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63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oct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(mixte)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63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 nov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 déc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A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84">
                <a:tc gridSpan="8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Mios Nord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87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Piqueyre / Caussat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Charlot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6F/5P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6F/5P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Coulagatte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Petit / Berlin nord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6F/15P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6F/15P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884">
                <a:tc gridSpan="8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Mios Sud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87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Sablat / Coupe d'Emile / Anglet / Matalin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Boudé / Antone / Champs de petit Caudos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Allée de Castandet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8F/10P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Curchade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Gassian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4F/5P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4F/5P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Allée de Guillos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4F/5P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4F/5P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dirty="0">
                          <a:solidFill>
                            <a:srgbClr val="2321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48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Lacanau de Mios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16F/20P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16F/20P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 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0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411480" y="5024628"/>
            <a:ext cx="6739128" cy="868680"/>
          </a:xfrm>
          <a:prstGeom prst="rect">
            <a:avLst/>
          </a:prstGeom>
          <a:solidFill>
            <a:srgbClr val="EFEADA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411480" y="5024628"/>
            <a:ext cx="45720" cy="868680"/>
          </a:xfrm>
          <a:prstGeom prst="rect">
            <a:avLst/>
          </a:prstGeom>
          <a:solidFill>
            <a:srgbClr val="9E2B1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576072" y="5079492"/>
            <a:ext cx="64648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9E2B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Rappels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76072" y="5298948"/>
            <a:ext cx="64648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Il appartient à chaque chasseur d'avoir lu et de connaître le règlement de chasse et intérieur de l'ACCA (site accamios.fr)</a:t>
            </a:r>
            <a:endParaRPr lang="en-US" sz="9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Consultez également le schéma départemental cynégétique 2021 – 2027 (site FDC33)</a:t>
            </a:r>
            <a:endParaRPr lang="en-US" sz="9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Gros gibier : révisez les règles de sécurité !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11480" y="6048756"/>
            <a:ext cx="3296412" cy="145619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0"/>
          <p:cNvSpPr/>
          <p:nvPr/>
        </p:nvSpPr>
        <p:spPr>
          <a:xfrm>
            <a:off x="502920" y="6103620"/>
            <a:ext cx="31135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Sanglier en battue  —  4 équipes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02920" y="6304788"/>
            <a:ext cx="3113532" cy="1200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Stage de sécurité et « timbre » grand gibier obligatoires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Chaque animal tué sera muni d'un bracelet de marquage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Chasse en zone de quiétude après autorisation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Du 15 août au 31 août : chasse ouverte samedis, dimanches, lundis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Dès le 1er septembre : chasse ouverte tous les jours, en coordination avec chevreuil/</a:t>
            </a:r>
            <a:r>
              <a:rPr lang="en-US" sz="76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cerf</a:t>
            </a: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et par </a:t>
            </a:r>
            <a:r>
              <a:rPr lang="en-US" sz="76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dérogation</a:t>
            </a: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à </a:t>
            </a:r>
            <a:r>
              <a:rPr lang="en-US" sz="76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l’article</a:t>
            </a: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7 ci-dessus,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Briefing particulier sur l'emploi éventuel de la chevrotine</a:t>
            </a:r>
            <a:endParaRPr lang="en-US" sz="760" dirty="0"/>
          </a:p>
        </p:txBody>
      </p:sp>
      <p:sp>
        <p:nvSpPr>
          <p:cNvPr id="15" name="Shape 12"/>
          <p:cNvSpPr/>
          <p:nvPr/>
        </p:nvSpPr>
        <p:spPr>
          <a:xfrm>
            <a:off x="3854196" y="6048756"/>
            <a:ext cx="3296412" cy="145619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3"/>
          <p:cNvSpPr/>
          <p:nvPr/>
        </p:nvSpPr>
        <p:spPr>
          <a:xfrm>
            <a:off x="3945636" y="6103620"/>
            <a:ext cx="31135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Chasse à l'arc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3945636" y="6304788"/>
            <a:ext cx="31135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A987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Responsable : Xavier Abiven</a:t>
            </a:r>
            <a:endParaRPr lang="en-US" sz="780" dirty="0"/>
          </a:p>
        </p:txBody>
      </p:sp>
      <p:sp>
        <p:nvSpPr>
          <p:cNvPr id="18" name="Text 15"/>
          <p:cNvSpPr/>
          <p:nvPr/>
        </p:nvSpPr>
        <p:spPr>
          <a:xfrm>
            <a:off x="3945636" y="6469380"/>
            <a:ext cx="3113532" cy="10355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Carte ACCA et bracelet obligatoires pour le gibier tiré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Tous les jours, du lever au coucher du soleil, hors zones de battues aux chiens courants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Prix du chevreuil : 30 € — du sanglier : 20 €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Coordination obligatoire par WhatsApp</a:t>
            </a:r>
            <a:endParaRPr lang="en-US" sz="760" dirty="0"/>
          </a:p>
        </p:txBody>
      </p:sp>
      <p:sp>
        <p:nvSpPr>
          <p:cNvPr id="19" name="Shape 16"/>
          <p:cNvSpPr/>
          <p:nvPr/>
        </p:nvSpPr>
        <p:spPr>
          <a:xfrm>
            <a:off x="411481" y="7654687"/>
            <a:ext cx="3296412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7"/>
          <p:cNvSpPr/>
          <p:nvPr/>
        </p:nvSpPr>
        <p:spPr>
          <a:xfrm>
            <a:off x="502921" y="7709551"/>
            <a:ext cx="31135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Lièvre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502921" y="7910719"/>
            <a:ext cx="31135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A987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Responsable : Nicolas Plantey</a:t>
            </a:r>
            <a:endParaRPr lang="en-US" sz="780" dirty="0"/>
          </a:p>
        </p:txBody>
      </p:sp>
      <p:sp>
        <p:nvSpPr>
          <p:cNvPr id="22" name="Text 19"/>
          <p:cNvSpPr/>
          <p:nvPr/>
        </p:nvSpPr>
        <p:spPr>
          <a:xfrm>
            <a:off x="502921" y="8075311"/>
            <a:ext cx="31135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Jours de chasse : samedi, dimanche et jours fériés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1 lièvre maximum par sortie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5 fusils maximum</a:t>
            </a:r>
            <a:endParaRPr lang="en-US" sz="760" dirty="0"/>
          </a:p>
        </p:txBody>
      </p:sp>
      <p:sp>
        <p:nvSpPr>
          <p:cNvPr id="23" name="Shape 20"/>
          <p:cNvSpPr/>
          <p:nvPr/>
        </p:nvSpPr>
        <p:spPr>
          <a:xfrm>
            <a:off x="3854197" y="7654687"/>
            <a:ext cx="3296412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1"/>
          <p:cNvSpPr/>
          <p:nvPr/>
        </p:nvSpPr>
        <p:spPr>
          <a:xfrm>
            <a:off x="3945637" y="7709551"/>
            <a:ext cx="31135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Chevreuil  —  11 équipes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3945637" y="7910719"/>
            <a:ext cx="31135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3 jours de chasse : </a:t>
            </a:r>
            <a:r>
              <a:rPr lang="en-US" sz="76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normalement</a:t>
            </a: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les </a:t>
            </a:r>
            <a:r>
              <a:rPr lang="en-US" sz="76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dimanches</a:t>
            </a: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1, 8 et 15 novembre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Calendrier adaptable — carte d'invité gratuite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Tir à plomb</a:t>
            </a:r>
            <a:endParaRPr lang="en-US" sz="760" dirty="0"/>
          </a:p>
        </p:txBody>
      </p:sp>
      <p:sp>
        <p:nvSpPr>
          <p:cNvPr id="26" name="Shape 23"/>
          <p:cNvSpPr/>
          <p:nvPr/>
        </p:nvSpPr>
        <p:spPr>
          <a:xfrm>
            <a:off x="411481" y="8825119"/>
            <a:ext cx="3296412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4"/>
          <p:cNvSpPr/>
          <p:nvPr/>
        </p:nvSpPr>
        <p:spPr>
          <a:xfrm>
            <a:off x="502921" y="8879983"/>
            <a:ext cx="31135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Cerf  —  plan de chasse prioritaire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502921" y="9081151"/>
            <a:ext cx="31135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A987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Resp. : MM. Lionel Branle, JL Saladin, C. Moyse</a:t>
            </a:r>
            <a:endParaRPr lang="en-US" sz="780" dirty="0"/>
          </a:p>
        </p:txBody>
      </p:sp>
      <p:sp>
        <p:nvSpPr>
          <p:cNvPr id="29" name="Text 26"/>
          <p:cNvSpPr/>
          <p:nvPr/>
        </p:nvSpPr>
        <p:spPr>
          <a:xfrm>
            <a:off x="502921" y="9245743"/>
            <a:ext cx="31135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12 bracelets — carte d'invité à 10 €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Stage de sécurité obligatoire (sous réserve des places FDC)</a:t>
            </a:r>
            <a:endParaRPr lang="en-US" sz="76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Début des battues </a:t>
            </a:r>
            <a:r>
              <a:rPr lang="en-US" sz="76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communales</a:t>
            </a: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à </a:t>
            </a:r>
            <a:r>
              <a:rPr lang="en-US" sz="76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déterminer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Rendez-vous 8h30 au Milan Noir</a:t>
            </a:r>
            <a:endParaRPr lang="en-US" sz="760" dirty="0"/>
          </a:p>
        </p:txBody>
      </p:sp>
      <p:sp>
        <p:nvSpPr>
          <p:cNvPr id="30" name="Shape 27"/>
          <p:cNvSpPr/>
          <p:nvPr/>
        </p:nvSpPr>
        <p:spPr>
          <a:xfrm>
            <a:off x="3854197" y="8825119"/>
            <a:ext cx="3296412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0B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Text 28"/>
          <p:cNvSpPr/>
          <p:nvPr/>
        </p:nvSpPr>
        <p:spPr>
          <a:xfrm>
            <a:off x="3945637" y="8879983"/>
            <a:ext cx="31135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Gibier de passage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3945637" y="9081151"/>
            <a:ext cx="31135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A987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Resp. plume : B. Forgeron, J. Vinuesa, A. Mano, A. Mora</a:t>
            </a:r>
            <a:endParaRPr lang="en-US" sz="780" dirty="0"/>
          </a:p>
        </p:txBody>
      </p:sp>
      <p:sp>
        <p:nvSpPr>
          <p:cNvPr id="33" name="Text 30"/>
          <p:cNvSpPr/>
          <p:nvPr/>
        </p:nvSpPr>
        <p:spPr>
          <a:xfrm>
            <a:off x="3945637" y="9245743"/>
            <a:ext cx="31135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reporter à </a:t>
            </a:r>
            <a:r>
              <a:rPr lang="en-US" sz="760" dirty="0" err="1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l'arrêté</a:t>
            </a: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FR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ministériel du 24 mars 2006 relatif à l’ouverture de la chasse aux oiseaux de passage et au gibier d’eau</a:t>
            </a:r>
            <a:r>
              <a:rPr lang="en-US" sz="760" dirty="0">
                <a:solidFill>
                  <a:srgbClr val="232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Voir le site ACCA.</a:t>
            </a:r>
            <a:endParaRPr lang="en-US" sz="7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5eb2494-5298-4347-81a3-e2d3c08a0f82}" enabled="0" method="" siteId="{15eb2494-5298-4347-81a3-e2d3c08a0f8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1050</Words>
  <Application>Microsoft Office PowerPoint</Application>
  <PresentationFormat>Personnalisé</PresentationFormat>
  <Paragraphs>207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Georgia</vt:lpstr>
      <vt:lpstr>Office Theme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Pommier Guillaume</cp:lastModifiedBy>
  <cp:revision>21</cp:revision>
  <dcterms:created xsi:type="dcterms:W3CDTF">2026-07-11T11:43:12Z</dcterms:created>
  <dcterms:modified xsi:type="dcterms:W3CDTF">2026-08-14T15:24:03Z</dcterms:modified>
</cp:coreProperties>
</file>